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4" r:id="rId1"/>
  </p:sldMasterIdLst>
  <p:notesMasterIdLst>
    <p:notesMasterId r:id="rId10"/>
  </p:notesMasterIdLst>
  <p:handoutMasterIdLst>
    <p:handoutMasterId r:id="rId11"/>
  </p:handoutMasterIdLst>
  <p:sldIdLst>
    <p:sldId id="268" r:id="rId2"/>
    <p:sldId id="279" r:id="rId3"/>
    <p:sldId id="269" r:id="rId4"/>
    <p:sldId id="270" r:id="rId5"/>
    <p:sldId id="271" r:id="rId6"/>
    <p:sldId id="272" r:id="rId7"/>
    <p:sldId id="273" r:id="rId8"/>
    <p:sldId id="280" r:id="rId9"/>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84">
          <p15:clr>
            <a:srgbClr val="A4A3A4"/>
          </p15:clr>
        </p15:guide>
        <p15:guide id="3" orient="horz" pos="3792">
          <p15:clr>
            <a:srgbClr val="A4A3A4"/>
          </p15:clr>
        </p15:guide>
        <p15:guide id="4" pos="959">
          <p15:clr>
            <a:srgbClr val="A4A3A4"/>
          </p15:clr>
        </p15:guide>
        <p15:guide id="5" pos="671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varScale="1">
        <p:scale>
          <a:sx n="67" d="100"/>
          <a:sy n="67" d="100"/>
        </p:scale>
        <p:origin x="644" y="60"/>
      </p:cViewPr>
      <p:guideLst>
        <p:guide orient="horz" pos="2160"/>
        <p:guide orient="horz" pos="384"/>
        <p:guide orient="horz" pos="3792"/>
        <p:guide pos="959"/>
        <p:guide pos="6719"/>
      </p:guideLst>
    </p:cSldViewPr>
  </p:slideViewPr>
  <p:notesTextViewPr>
    <p:cViewPr>
      <p:scale>
        <a:sx n="100" d="100"/>
        <a:sy n="100" d="100"/>
      </p:scale>
      <p:origin x="0" y="0"/>
    </p:cViewPr>
  </p:notesTextViewPr>
  <p:notesViewPr>
    <p:cSldViewPr showGuides="1">
      <p:cViewPr varScale="1">
        <p:scale>
          <a:sx n="76" d="100"/>
          <a:sy n="76" d="100"/>
        </p:scale>
        <p:origin x="2538"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A74EB7-856E-45FD-83F0-5F7C6F3E4372}" type="datetimeFigureOut">
              <a:rPr lang="en-US"/>
              <a:t>12/12/2017</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4886E15-F82A-4596-A46C-375C6D3981E1}" type="slidenum">
              <a:rPr/>
              <a:t>‹#›</a:t>
            </a:fld>
            <a:endParaRPr dirty="0"/>
          </a:p>
        </p:txBody>
      </p:sp>
    </p:spTree>
    <p:extLst>
      <p:ext uri="{BB962C8B-B14F-4D97-AF65-F5344CB8AC3E}">
        <p14:creationId xmlns:p14="http://schemas.microsoft.com/office/powerpoint/2010/main" val="868308102"/>
      </p:ext>
    </p:extLst>
  </p:cSld>
  <p:clrMap bg1="lt1" tx1="dk1" bg2="lt2" tx2="dk2" accent1="accent1" accent2="accent2" accent3="accent3" accent4="accent4" accent5="accent5" accent6="accent6" hlink="hlink" folHlink="folHlink"/>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1B0E40-8125-41F8-BB6C-139D8D531A4F}" type="datetimeFigureOut">
              <a:rPr lang="en-US"/>
              <a:t>12/12/2017</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105DB2-FD3E-441D-8B7E-7AE83ECE27B3}" type="slidenum">
              <a:rPr/>
              <a:t>‹#›</a:t>
            </a:fld>
            <a:endParaRPr dirty="0"/>
          </a:p>
        </p:txBody>
      </p:sp>
    </p:spTree>
    <p:extLst>
      <p:ext uri="{BB962C8B-B14F-4D97-AF65-F5344CB8AC3E}">
        <p14:creationId xmlns:p14="http://schemas.microsoft.com/office/powerpoint/2010/main" val="28947205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1</a:t>
            </a:fld>
            <a:endParaRPr lang="en-US" dirty="0"/>
          </a:p>
        </p:txBody>
      </p:sp>
    </p:spTree>
    <p:extLst>
      <p:ext uri="{BB962C8B-B14F-4D97-AF65-F5344CB8AC3E}">
        <p14:creationId xmlns:p14="http://schemas.microsoft.com/office/powerpoint/2010/main" val="4085276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3</a:t>
            </a:fld>
            <a:endParaRPr lang="en-US" dirty="0"/>
          </a:p>
        </p:txBody>
      </p:sp>
    </p:spTree>
    <p:extLst>
      <p:ext uri="{BB962C8B-B14F-4D97-AF65-F5344CB8AC3E}">
        <p14:creationId xmlns:p14="http://schemas.microsoft.com/office/powerpoint/2010/main" val="2725600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4</a:t>
            </a:fld>
            <a:endParaRPr lang="en-US" dirty="0"/>
          </a:p>
        </p:txBody>
      </p:sp>
    </p:spTree>
    <p:extLst>
      <p:ext uri="{BB962C8B-B14F-4D97-AF65-F5344CB8AC3E}">
        <p14:creationId xmlns:p14="http://schemas.microsoft.com/office/powerpoint/2010/main" val="35464439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5</a:t>
            </a:fld>
            <a:endParaRPr lang="en-US" dirty="0"/>
          </a:p>
        </p:txBody>
      </p:sp>
    </p:spTree>
    <p:extLst>
      <p:ext uri="{BB962C8B-B14F-4D97-AF65-F5344CB8AC3E}">
        <p14:creationId xmlns:p14="http://schemas.microsoft.com/office/powerpoint/2010/main" val="28057302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6</a:t>
            </a:fld>
            <a:endParaRPr lang="en-US" dirty="0"/>
          </a:p>
        </p:txBody>
      </p:sp>
    </p:spTree>
    <p:extLst>
      <p:ext uri="{BB962C8B-B14F-4D97-AF65-F5344CB8AC3E}">
        <p14:creationId xmlns:p14="http://schemas.microsoft.com/office/powerpoint/2010/main" val="1965874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7</a:t>
            </a:fld>
            <a:endParaRPr lang="en-US" dirty="0"/>
          </a:p>
        </p:txBody>
      </p:sp>
    </p:spTree>
    <p:extLst>
      <p:ext uri="{BB962C8B-B14F-4D97-AF65-F5344CB8AC3E}">
        <p14:creationId xmlns:p14="http://schemas.microsoft.com/office/powerpoint/2010/main" val="1400489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title block"/>
          <p:cNvSpPr/>
          <p:nvPr/>
        </p:nvSpPr>
        <p:spPr bwMode="invGray">
          <a:xfrm>
            <a:off x="1141413" y="1600200"/>
            <a:ext cx="11047412" cy="32766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nvGrpSpPr>
          <p:cNvPr id="7" name="top graphic"/>
          <p:cNvGrpSpPr/>
          <p:nvPr/>
        </p:nvGrpSpPr>
        <p:grpSpPr>
          <a:xfrm>
            <a:off x="1279" y="0"/>
            <a:ext cx="12188952" cy="429768"/>
            <a:chOff x="1279" y="0"/>
            <a:chExt cx="12188952" cy="429768"/>
          </a:xfrm>
        </p:grpSpPr>
        <p:sp>
          <p:nvSpPr>
            <p:cNvPr id="8" name="Rectangle 7"/>
            <p:cNvSpPr/>
            <p:nvPr/>
          </p:nvSpPr>
          <p:spPr>
            <a:xfrm>
              <a:off x="1279" y="0"/>
              <a:ext cx="12188952" cy="228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228600"/>
              <a:ext cx="12188952" cy="2011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0" name="Rectangle 9"/>
            <p:cNvSpPr/>
            <p:nvPr/>
          </p:nvSpPr>
          <p:spPr>
            <a:xfrm>
              <a:off x="1279" y="306324"/>
              <a:ext cx="12188952"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grpSp>
        <p:nvGrpSpPr>
          <p:cNvPr id="23" name="bottom graphic"/>
          <p:cNvGrpSpPr/>
          <p:nvPr/>
        </p:nvGrpSpPr>
        <p:grpSpPr>
          <a:xfrm>
            <a:off x="0" y="6080760"/>
            <a:ext cx="12190231" cy="777240"/>
            <a:chOff x="0" y="6080760"/>
            <a:chExt cx="12190231" cy="777240"/>
          </a:xfrm>
        </p:grpSpPr>
        <p:sp>
          <p:nvSpPr>
            <p:cNvPr id="13" name="Rectangle 12"/>
            <p:cNvSpPr/>
            <p:nvPr/>
          </p:nvSpPr>
          <p:spPr>
            <a:xfrm>
              <a:off x="0" y="6217920"/>
              <a:ext cx="12188825" cy="64008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14" name="Rectangle 13"/>
            <p:cNvSpPr/>
            <p:nvPr/>
          </p:nvSpPr>
          <p:spPr>
            <a:xfrm>
              <a:off x="1279" y="60807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5" name="Rectangle 14"/>
            <p:cNvSpPr/>
            <p:nvPr/>
          </p:nvSpPr>
          <p:spPr>
            <a:xfrm>
              <a:off x="1279" y="6172200"/>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1"/>
          <p:cNvSpPr>
            <a:spLocks noGrp="1"/>
          </p:cNvSpPr>
          <p:nvPr>
            <p:ph type="ctrTitle"/>
          </p:nvPr>
        </p:nvSpPr>
        <p:spPr bwMode="invGray">
          <a:xfrm>
            <a:off x="1522414" y="1905000"/>
            <a:ext cx="9143998" cy="2667000"/>
          </a:xfrm>
        </p:spPr>
        <p:txBody>
          <a:bodyPr anchor="b">
            <a:normAutofit/>
          </a:bodyPr>
          <a:lstStyle>
            <a:lvl1pPr>
              <a:lnSpc>
                <a:spcPct val="80000"/>
              </a:lnSpc>
              <a:defRPr sz="6600">
                <a:solidFill>
                  <a:schemeClr val="bg1"/>
                </a:solidFill>
                <a:effectLst>
                  <a:outerShdw blurRad="88900" algn="ctr" rotWithShape="0">
                    <a:prstClr val="black">
                      <a:alpha val="35000"/>
                    </a:prstClr>
                  </a:outerShdw>
                </a:effectLst>
              </a:defRPr>
            </a:lvl1pPr>
          </a:lstStyle>
          <a:p>
            <a:r>
              <a:rPr lang="en-US"/>
              <a:t>Click to edit Master title style</a:t>
            </a:r>
            <a:endParaRPr dirty="0"/>
          </a:p>
        </p:txBody>
      </p:sp>
      <p:sp>
        <p:nvSpPr>
          <p:cNvPr id="3" name="Subtitle 2"/>
          <p:cNvSpPr>
            <a:spLocks noGrp="1"/>
          </p:cNvSpPr>
          <p:nvPr>
            <p:ph type="subTitle" idx="1"/>
          </p:nvPr>
        </p:nvSpPr>
        <p:spPr>
          <a:xfrm>
            <a:off x="1522413" y="5029200"/>
            <a:ext cx="8229598" cy="838200"/>
          </a:xfrm>
        </p:spPr>
        <p:txBody>
          <a:bodyPr/>
          <a:lstStyle>
            <a:lvl1pPr marL="0" indent="0" algn="l">
              <a:lnSpc>
                <a:spcPct val="90000"/>
              </a:lnSpc>
              <a:spcBef>
                <a:spcPts val="0"/>
              </a:spcBef>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21" name="Footer Placeholder 20"/>
          <p:cNvSpPr>
            <a:spLocks noGrp="1"/>
          </p:cNvSpPr>
          <p:nvPr>
            <p:ph type="ftr" sz="quarter" idx="11"/>
          </p:nvPr>
        </p:nvSpPr>
        <p:spPr/>
        <p:txBody>
          <a:bodyPr/>
          <a:lstStyle/>
          <a:p>
            <a:r>
              <a:rPr lang="en-US" dirty="0"/>
              <a:t>Add a footer</a:t>
            </a:r>
          </a:p>
        </p:txBody>
      </p:sp>
      <p:sp>
        <p:nvSpPr>
          <p:cNvPr id="20" name="Date Placeholder 19"/>
          <p:cNvSpPr>
            <a:spLocks noGrp="1"/>
          </p:cNvSpPr>
          <p:nvPr>
            <p:ph type="dt" sz="half" idx="10"/>
          </p:nvPr>
        </p:nvSpPr>
        <p:spPr/>
        <p:txBody>
          <a:bodyPr/>
          <a:lstStyle/>
          <a:p>
            <a:fld id="{333B76B7-5811-4114-8A95-998148FFD529}" type="datetime1">
              <a:rPr lang="en-US" smtClean="0"/>
              <a:t>12/12/2017</a:t>
            </a:fld>
            <a:endParaRPr lang="en-US" dirty="0"/>
          </a:p>
        </p:txBody>
      </p:sp>
      <p:sp>
        <p:nvSpPr>
          <p:cNvPr id="22" name="Slide Number Placeholder 21"/>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4088169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175C077A-EF7A-41AA-8976-110EB7416C60}" type="datetime1">
              <a:rPr lang="en-US" smtClean="0"/>
              <a:t>12/12/2017</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2223790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94507" y="609600"/>
            <a:ext cx="1143001" cy="54102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3" y="609600"/>
            <a:ext cx="7696198" cy="54102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FF5912B-6681-4BDF-AE10-F59636249FF3}" type="datetime1">
              <a:rPr lang="en-US" smtClean="0"/>
              <a:t>12/12/2017</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265341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lvl1pPr>
          </a:lstStyle>
          <a:p>
            <a:r>
              <a:rPr lang="en-US"/>
              <a:t>Click to edit Master title style</a:t>
            </a:r>
            <a:endParaRP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05C8E22-D0BA-4CB4-9C32-B27533199514}" type="datetime1">
              <a:rPr lang="en-US" smtClean="0"/>
              <a:t>12/12/2017</a:t>
            </a:fld>
            <a:endParaRPr dirty="0"/>
          </a:p>
        </p:txBody>
      </p:sp>
      <p:sp>
        <p:nvSpPr>
          <p:cNvPr id="6" name="Slide Number Placeholder 5"/>
          <p:cNvSpPr>
            <a:spLocks noGrp="1"/>
          </p:cNvSpPr>
          <p:nvPr>
            <p:ph type="sldNum" sz="quarter" idx="12"/>
          </p:nvPr>
        </p:nvSpPr>
        <p:spPr/>
        <p:txBody>
          <a:bodyPr/>
          <a:lstStyle/>
          <a:p>
            <a:fld id="{DF28FB93-0A08-4E7D-8E63-9EFA29F1E093}" type="slidenum">
              <a:rPr/>
              <a:pPr/>
              <a:t>‹#›</a:t>
            </a:fld>
            <a:endParaRPr dirty="0"/>
          </a:p>
        </p:txBody>
      </p:sp>
    </p:spTree>
    <p:extLst>
      <p:ext uri="{BB962C8B-B14F-4D97-AF65-F5344CB8AC3E}">
        <p14:creationId xmlns:p14="http://schemas.microsoft.com/office/powerpoint/2010/main" val="506475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lvl1pPr>
          </a:lstStyle>
          <a:p>
            <a:r>
              <a:rPr lang="en-US"/>
              <a:t>Click to edit Master title style</a:t>
            </a:r>
            <a:endParaRP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FC2180A9-7A83-412D-A8AC-5AF60A8AA507}" type="datetime1">
              <a:rPr lang="en-US" smtClean="0"/>
              <a:t>12/12/2017</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89459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522413" y="4876800"/>
            <a:ext cx="8229598" cy="1143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Add a footer</a:t>
            </a:r>
          </a:p>
        </p:txBody>
      </p:sp>
      <p:sp>
        <p:nvSpPr>
          <p:cNvPr id="4" name="Date Placeholder 3"/>
          <p:cNvSpPr>
            <a:spLocks noGrp="1"/>
          </p:cNvSpPr>
          <p:nvPr>
            <p:ph type="dt" sz="half" idx="10"/>
          </p:nvPr>
        </p:nvSpPr>
        <p:spPr/>
        <p:txBody>
          <a:bodyPr/>
          <a:lstStyle>
            <a:lvl1pPr>
              <a:defRPr>
                <a:solidFill>
                  <a:schemeClr val="tx1"/>
                </a:solidFill>
              </a:defRPr>
            </a:lvl1pPr>
          </a:lstStyle>
          <a:p>
            <a:fld id="{6A563DF0-FDDF-4143-9D8C-6AF41892E174}" type="datetime1">
              <a:rPr lang="en-US" smtClean="0"/>
              <a:t>12/12/2017</a:t>
            </a:fld>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484106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22413"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30849"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8BB83F9-4677-4C31-8407-7919061A580B}" type="datetime1">
              <a:rPr lang="en-US" smtClean="0"/>
              <a:t>12/12/2017</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1512259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3"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3"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6814"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6814"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C33939A6-3450-434F-A872-BEE63F7EB093}" type="datetime1">
              <a:rPr lang="en-US" smtClean="0"/>
              <a:t>12/12/2017</a:t>
            </a:fld>
            <a:endParaRPr lang="en-US" dirty="0"/>
          </a:p>
        </p:txBody>
      </p:sp>
      <p:sp>
        <p:nvSpPr>
          <p:cNvPr id="9" name="Slide Number Placeholder 8"/>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597700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3BABB1C-FA00-4171-BA31-4C5E719472F3}" type="datetime1">
              <a:rPr lang="en-US" smtClean="0"/>
              <a:t>12/12/2017</a:t>
            </a:fld>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981316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6" name="bottom graphic"/>
          <p:cNvGrpSpPr/>
          <p:nvPr userDrawn="1"/>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D76C8610-5B57-4C6B-BF9F-F5397A1F60B8}" type="datetime1">
              <a:rPr lang="en-US" smtClean="0"/>
              <a:t>12/12/2017</a:t>
            </a:fld>
            <a:endParaRPr lang="en-US" dirty="0"/>
          </a:p>
        </p:txBody>
      </p:sp>
      <p:sp>
        <p:nvSpPr>
          <p:cNvPr id="4" name="Slide Number Placeholder 3"/>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403003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1"/>
            </a:lvl1pPr>
          </a:lstStyle>
          <a:p>
            <a:r>
              <a:rPr lang="en-US"/>
              <a:t>Click to edit Master title style</a:t>
            </a:r>
            <a:endParaRPr/>
          </a:p>
        </p:txBody>
      </p:sp>
      <p:sp>
        <p:nvSpPr>
          <p:cNvPr id="3" name="Content Placeholder 2"/>
          <p:cNvSpPr>
            <a:spLocks noGrp="1"/>
          </p:cNvSpPr>
          <p:nvPr>
            <p:ph idx="1"/>
          </p:nvPr>
        </p:nvSpPr>
        <p:spPr>
          <a:xfrm>
            <a:off x="1491930" y="1293495"/>
            <a:ext cx="5577840" cy="402336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923214" y="3536829"/>
            <a:ext cx="3124200" cy="1797169"/>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BADBF3DD-8B6D-46AA-BCA9-242D4EF63DDF}" type="datetime1">
              <a:rPr lang="en-US" smtClean="0"/>
              <a:t>12/12/2017</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616132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400490" y="1202055"/>
            <a:ext cx="5760720" cy="4206240"/>
          </a:xfrm>
          <a:solidFill>
            <a:schemeClr val="bg1">
              <a:lumMod val="95000"/>
            </a:schemeClr>
          </a:solidFill>
        </p:spPr>
        <p:txBody>
          <a:bodyPr tIns="914400">
            <a:normAutofit/>
          </a:bodyPr>
          <a:lstStyle>
            <a:lvl1pPr marL="0" indent="0" algn="ctr">
              <a:spcBef>
                <a:spcPts val="0"/>
              </a:spcBef>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dirty="0"/>
          </a:p>
        </p:txBody>
      </p:sp>
      <p:sp>
        <p:nvSpPr>
          <p:cNvPr id="4" name="Text Placeholder 3"/>
          <p:cNvSpPr>
            <a:spLocks noGrp="1"/>
          </p:cNvSpPr>
          <p:nvPr>
            <p:ph type="body" sz="half" idx="2"/>
          </p:nvPr>
        </p:nvSpPr>
        <p:spPr>
          <a:xfrm>
            <a:off x="7923214" y="3536829"/>
            <a:ext cx="3124200" cy="1797171"/>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23C41AE9-3D4A-4A08-B03D-DC6D2ADF5464}" type="datetime1">
              <a:rPr lang="en-US" smtClean="0"/>
              <a:t>12/12/2017</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1931862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4" name="bottom graphic"/>
          <p:cNvGrpSpPr/>
          <p:nvPr/>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grpSp>
        <p:nvGrpSpPr>
          <p:cNvPr id="10" name="top graphic"/>
          <p:cNvGrpSpPr/>
          <p:nvPr/>
        </p:nvGrpSpPr>
        <p:grpSpPr>
          <a:xfrm>
            <a:off x="1279" y="0"/>
            <a:ext cx="12188952" cy="320040"/>
            <a:chOff x="1279" y="0"/>
            <a:chExt cx="12188952" cy="320040"/>
          </a:xfrm>
        </p:grpSpPr>
        <p:sp>
          <p:nvSpPr>
            <p:cNvPr id="11" name="Rectangle 10"/>
            <p:cNvSpPr/>
            <p:nvPr/>
          </p:nvSpPr>
          <p:spPr>
            <a:xfrm>
              <a:off x="1279" y="0"/>
              <a:ext cx="12188952" cy="17023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2" name="Rectangle 11"/>
            <p:cNvSpPr/>
            <p:nvPr/>
          </p:nvSpPr>
          <p:spPr>
            <a:xfrm>
              <a:off x="1279" y="170234"/>
              <a:ext cx="12188952" cy="1498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3" name="Rectangle 12"/>
            <p:cNvSpPr/>
            <p:nvPr/>
          </p:nvSpPr>
          <p:spPr>
            <a:xfrm>
              <a:off x="1279" y="231421"/>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Placeholder 1"/>
          <p:cNvSpPr>
            <a:spLocks noGrp="1"/>
          </p:cNvSpPr>
          <p:nvPr>
            <p:ph type="title"/>
          </p:nvPr>
        </p:nvSpPr>
        <p:spPr>
          <a:xfrm>
            <a:off x="1522876" y="609600"/>
            <a:ext cx="9143538" cy="10668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876" y="1905000"/>
            <a:ext cx="9143538" cy="369746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bwMode="auto">
          <a:xfrm>
            <a:off x="1507498" y="6516865"/>
            <a:ext cx="6062145" cy="228600"/>
          </a:xfrm>
          <a:prstGeom prst="rect">
            <a:avLst/>
          </a:prstGeom>
        </p:spPr>
        <p:txBody>
          <a:bodyPr vert="horz" lIns="91440" tIns="45720" rIns="91440" bIns="45720" rtlCol="0" anchor="ctr"/>
          <a:lstStyle>
            <a:lvl1pPr algn="l">
              <a:defRPr sz="1100" cap="all" baseline="0">
                <a:solidFill>
                  <a:schemeClr val="bg1"/>
                </a:solidFill>
              </a:defRPr>
            </a:lvl1pPr>
          </a:lstStyle>
          <a:p>
            <a:r>
              <a:rPr lang="en-US" dirty="0"/>
              <a:t>Add a footer</a:t>
            </a:r>
          </a:p>
        </p:txBody>
      </p:sp>
      <p:sp>
        <p:nvSpPr>
          <p:cNvPr id="4" name="Date Placeholder 3"/>
          <p:cNvSpPr>
            <a:spLocks noGrp="1"/>
          </p:cNvSpPr>
          <p:nvPr>
            <p:ph type="dt" sz="half" idx="2"/>
          </p:nvPr>
        </p:nvSpPr>
        <p:spPr bwMode="auto">
          <a:xfrm>
            <a:off x="7994363" y="6516865"/>
            <a:ext cx="1327622" cy="228600"/>
          </a:xfrm>
          <a:prstGeom prst="rect">
            <a:avLst/>
          </a:prstGeom>
        </p:spPr>
        <p:txBody>
          <a:bodyPr vert="horz" lIns="91440" tIns="45720" rIns="91440" bIns="45720" rtlCol="0" anchor="ctr"/>
          <a:lstStyle>
            <a:lvl1pPr algn="r">
              <a:defRPr sz="1100">
                <a:solidFill>
                  <a:schemeClr val="bg1"/>
                </a:solidFill>
              </a:defRPr>
            </a:lvl1pPr>
          </a:lstStyle>
          <a:p>
            <a:fld id="{5C6E67D0-0200-42BE-A0B2-78C70FBBB312}" type="datetime1">
              <a:rPr lang="en-US" smtClean="0"/>
              <a:pPr/>
              <a:t>12/12/2017</a:t>
            </a:fld>
            <a:endParaRPr lang="en-US" dirty="0"/>
          </a:p>
        </p:txBody>
      </p:sp>
      <p:sp>
        <p:nvSpPr>
          <p:cNvPr id="6" name="Slide Number Placeholder 5"/>
          <p:cNvSpPr>
            <a:spLocks noGrp="1"/>
          </p:cNvSpPr>
          <p:nvPr>
            <p:ph type="sldNum" sz="quarter" idx="4"/>
          </p:nvPr>
        </p:nvSpPr>
        <p:spPr bwMode="auto">
          <a:xfrm>
            <a:off x="9730094" y="6516865"/>
            <a:ext cx="936319" cy="228600"/>
          </a:xfrm>
          <a:prstGeom prst="rect">
            <a:avLst/>
          </a:prstGeom>
        </p:spPr>
        <p:txBody>
          <a:bodyPr vert="horz" lIns="91440" tIns="45720" rIns="91440" bIns="45720" rtlCol="0" anchor="ctr"/>
          <a:lstStyle>
            <a:lvl1pPr algn="r">
              <a:defRPr sz="1100">
                <a:solidFill>
                  <a:schemeClr val="bg1"/>
                </a:solidFill>
              </a:defRPr>
            </a:lvl1p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310681898"/>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 id="2147483914"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accent1">
              <a:lumMod val="50000"/>
            </a:schemeClr>
          </a:solidFill>
          <a:latin typeface="+mj-lt"/>
          <a:ea typeface="+mj-ea"/>
          <a:cs typeface="+mj-cs"/>
        </a:defRPr>
      </a:lvl1pPr>
    </p:titleStyle>
    <p:bodyStyle>
      <a:lvl1pPr marL="274320" indent="-274320" algn="l" defTabSz="914400" rtl="0" eaLnBrk="1" latinLnBrk="0" hangingPunct="1">
        <a:lnSpc>
          <a:spcPct val="90000"/>
        </a:lnSpc>
        <a:spcBef>
          <a:spcPts val="1800"/>
        </a:spcBef>
        <a:buClr>
          <a:schemeClr val="tx1"/>
        </a:buClr>
        <a:buSzPct val="80000"/>
        <a:buFont typeface="Wingdings" pitchFamily="2" charset="2"/>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Clr>
          <a:schemeClr val="tx1"/>
        </a:buClr>
        <a:buSzPct val="10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tx1"/>
        </a:buClr>
        <a:buSzPct val="80000"/>
        <a:buFont typeface="Wingdings" pitchFamily="2" charset="2"/>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3812" y="1905000"/>
            <a:ext cx="10515600" cy="2667000"/>
          </a:xfrm>
        </p:spPr>
        <p:txBody>
          <a:bodyPr/>
          <a:lstStyle/>
          <a:p>
            <a:r>
              <a:rPr lang="en-US" dirty="0"/>
              <a:t>Grabbed: Project Presentation</a:t>
            </a:r>
          </a:p>
        </p:txBody>
      </p:sp>
      <p:sp>
        <p:nvSpPr>
          <p:cNvPr id="3" name="Content Placeholder 2"/>
          <p:cNvSpPr>
            <a:spLocks noGrp="1"/>
          </p:cNvSpPr>
          <p:nvPr>
            <p:ph type="subTitle" idx="1"/>
          </p:nvPr>
        </p:nvSpPr>
        <p:spPr>
          <a:xfrm>
            <a:off x="1522412" y="5029200"/>
            <a:ext cx="9677400" cy="838200"/>
          </a:xfrm>
        </p:spPr>
        <p:txBody>
          <a:bodyPr/>
          <a:lstStyle/>
          <a:p>
            <a:endParaRPr lang="en-US" dirty="0"/>
          </a:p>
          <a:p>
            <a:r>
              <a:rPr lang="en-US" dirty="0"/>
              <a:t>Team: Austin Branham, Stashaun Ashmore &amp; Yetnayet Aberra</a:t>
            </a:r>
          </a:p>
          <a:p>
            <a:endParaRPr lang="en-US" dirty="0"/>
          </a:p>
          <a:p>
            <a:endParaRPr lang="en-US" dirty="0"/>
          </a:p>
        </p:txBody>
      </p:sp>
    </p:spTree>
    <p:extLst>
      <p:ext uri="{BB962C8B-B14F-4D97-AF65-F5344CB8AC3E}">
        <p14:creationId xmlns:p14="http://schemas.microsoft.com/office/powerpoint/2010/main" val="295718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3C287-B723-474D-97AF-FF26F622A18A}"/>
              </a:ext>
            </a:extLst>
          </p:cNvPr>
          <p:cNvSpPr>
            <a:spLocks noGrp="1"/>
          </p:cNvSpPr>
          <p:nvPr>
            <p:ph type="title"/>
          </p:nvPr>
        </p:nvSpPr>
        <p:spPr>
          <a:xfrm>
            <a:off x="455612" y="-152400"/>
            <a:ext cx="9143538" cy="1066800"/>
          </a:xfrm>
        </p:spPr>
        <p:txBody>
          <a:bodyPr/>
          <a:lstStyle/>
          <a:p>
            <a:r>
              <a:rPr lang="en-US" dirty="0"/>
              <a:t>Overall Application Concept (Yeti)</a:t>
            </a:r>
          </a:p>
        </p:txBody>
      </p:sp>
      <p:sp>
        <p:nvSpPr>
          <p:cNvPr id="3" name="TextBox 2">
            <a:extLst>
              <a:ext uri="{FF2B5EF4-FFF2-40B4-BE49-F238E27FC236}">
                <a16:creationId xmlns:a16="http://schemas.microsoft.com/office/drawing/2014/main" id="{B2A195C6-D33C-41B2-9B8B-55FEFDC77C51}"/>
              </a:ext>
            </a:extLst>
          </p:cNvPr>
          <p:cNvSpPr txBox="1"/>
          <p:nvPr/>
        </p:nvSpPr>
        <p:spPr>
          <a:xfrm>
            <a:off x="455612" y="1019175"/>
            <a:ext cx="11277600" cy="5078313"/>
          </a:xfrm>
          <a:prstGeom prst="rect">
            <a:avLst/>
          </a:prstGeom>
          <a:noFill/>
          <a:ln>
            <a:solidFill>
              <a:schemeClr val="accent1">
                <a:lumMod val="20000"/>
                <a:lumOff val="80000"/>
              </a:schemeClr>
            </a:solidFill>
          </a:ln>
        </p:spPr>
        <p:txBody>
          <a:bodyPr wrap="square" rtlCol="0" anchor="ctr" anchorCtr="1">
            <a:spAutoFit/>
          </a:bodyPr>
          <a:lstStyle/>
          <a:p>
            <a:r>
              <a:rPr lang="en-US" dirty="0"/>
              <a:t>This application allows the user to find a restaurant near by, check on wait times and make a reservation.</a:t>
            </a:r>
          </a:p>
          <a:p>
            <a:endParaRPr lang="en-US" dirty="0"/>
          </a:p>
          <a:p>
            <a:r>
              <a:rPr lang="en-US" b="1" dirty="0"/>
              <a:t>USER STORY:</a:t>
            </a:r>
          </a:p>
          <a:p>
            <a:endParaRPr lang="en-US" dirty="0"/>
          </a:p>
          <a:p>
            <a:pPr marL="285750" indent="-285750">
              <a:buFont typeface="Wingdings" panose="05000000000000000000" pitchFamily="2" charset="2"/>
              <a:buChar char="§"/>
            </a:pPr>
            <a:r>
              <a:rPr lang="en-US" dirty="0"/>
              <a:t>As a user I want the app to find my location.  </a:t>
            </a:r>
          </a:p>
          <a:p>
            <a:pPr marL="285750" indent="-285750">
              <a:buFont typeface="Wingdings" panose="05000000000000000000" pitchFamily="2" charset="2"/>
              <a:buChar char="§"/>
            </a:pPr>
            <a:r>
              <a:rPr lang="en-US" dirty="0"/>
              <a:t>And show me restaurants conveniently located near me</a:t>
            </a:r>
          </a:p>
          <a:p>
            <a:pPr marL="285750" indent="-285750">
              <a:buFont typeface="Wingdings" panose="05000000000000000000" pitchFamily="2" charset="2"/>
              <a:buChar char="§"/>
            </a:pPr>
            <a:r>
              <a:rPr lang="en-US" dirty="0"/>
              <a:t>I quickly want to see the address, zip code, price, website and information on wait times and link to make a reservations. </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a:t>If I decide to make a reservation I want to be able to enter my personal information and book a table. </a:t>
            </a:r>
          </a:p>
          <a:p>
            <a:pPr marL="285750" indent="-285750">
              <a:buFont typeface="Wingdings" panose="05000000000000000000" pitchFamily="2" charset="2"/>
              <a:buChar char="§"/>
            </a:pPr>
            <a:endParaRPr lang="en-US" b="1" dirty="0"/>
          </a:p>
          <a:p>
            <a:r>
              <a:rPr lang="en-US" b="1" dirty="0"/>
              <a:t>PROGRAMMING </a:t>
            </a:r>
          </a:p>
          <a:p>
            <a:endParaRPr lang="en-US" dirty="0"/>
          </a:p>
          <a:p>
            <a:pPr marL="285750" indent="-285750">
              <a:buFont typeface="Wingdings" panose="05000000000000000000" pitchFamily="2" charset="2"/>
              <a:buChar char="§"/>
            </a:pPr>
            <a:r>
              <a:rPr lang="en-US" dirty="0"/>
              <a:t>This is a web-based mobile application, with the mobile first mindset that capitalizes on micro moments. </a:t>
            </a:r>
          </a:p>
          <a:p>
            <a:pPr marL="285750" indent="-285750">
              <a:buFont typeface="Wingdings" panose="05000000000000000000" pitchFamily="2" charset="2"/>
              <a:buChar char="§"/>
            </a:pPr>
            <a:r>
              <a:rPr lang="en-US" dirty="0"/>
              <a:t>The user is prompted to allow Google API to find the user's location. </a:t>
            </a:r>
          </a:p>
          <a:p>
            <a:pPr marL="285750" indent="-285750">
              <a:buFont typeface="Wingdings" panose="05000000000000000000" pitchFamily="2" charset="2"/>
              <a:buChar char="§"/>
            </a:pPr>
            <a:r>
              <a:rPr lang="en-US" dirty="0"/>
              <a:t>The google API location information is then passed through a YELP API Ajax call to identify the nearest restaurants. </a:t>
            </a:r>
          </a:p>
          <a:p>
            <a:pPr marL="285750" indent="-285750">
              <a:buFont typeface="Wingdings" panose="05000000000000000000" pitchFamily="2" charset="2"/>
              <a:buChar char="§"/>
            </a:pPr>
            <a:r>
              <a:rPr lang="en-US" dirty="0"/>
              <a:t>Restaurant locations are displayed on google maps using Google's location marker </a:t>
            </a:r>
          </a:p>
          <a:p>
            <a:pPr marL="285750" indent="-285750">
              <a:buFont typeface="Wingdings" panose="05000000000000000000" pitchFamily="2" charset="2"/>
              <a:buChar char="§"/>
            </a:pPr>
            <a:r>
              <a:rPr lang="en-US" dirty="0"/>
              <a:t>The user has the ability to book restaurant of choice. </a:t>
            </a:r>
          </a:p>
        </p:txBody>
      </p:sp>
    </p:spTree>
    <p:extLst>
      <p:ext uri="{BB962C8B-B14F-4D97-AF65-F5344CB8AC3E}">
        <p14:creationId xmlns:p14="http://schemas.microsoft.com/office/powerpoint/2010/main" val="3101033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3BFDF-62B0-4F16-A9BC-D3C2EEAD2AA1}"/>
              </a:ext>
            </a:extLst>
          </p:cNvPr>
          <p:cNvPicPr>
            <a:picLocks noChangeAspect="1"/>
          </p:cNvPicPr>
          <p:nvPr/>
        </p:nvPicPr>
        <p:blipFill>
          <a:blip r:embed="rId3"/>
          <a:stretch>
            <a:fillRect/>
          </a:stretch>
        </p:blipFill>
        <p:spPr>
          <a:xfrm>
            <a:off x="7847012" y="228601"/>
            <a:ext cx="4341813" cy="2827865"/>
          </a:xfrm>
          <a:prstGeom prst="rect">
            <a:avLst/>
          </a:prstGeom>
        </p:spPr>
      </p:pic>
      <p:sp>
        <p:nvSpPr>
          <p:cNvPr id="2" name="Title 1"/>
          <p:cNvSpPr>
            <a:spLocks noGrp="1"/>
          </p:cNvSpPr>
          <p:nvPr>
            <p:ph type="title"/>
          </p:nvPr>
        </p:nvSpPr>
        <p:spPr>
          <a:xfrm>
            <a:off x="303213" y="0"/>
            <a:ext cx="7696200" cy="1066800"/>
          </a:xfrm>
        </p:spPr>
        <p:txBody>
          <a:bodyPr/>
          <a:lstStyle/>
          <a:p>
            <a:r>
              <a:rPr lang="en-US" dirty="0"/>
              <a:t>Motivation (Austin)</a:t>
            </a:r>
          </a:p>
        </p:txBody>
      </p:sp>
      <p:sp>
        <p:nvSpPr>
          <p:cNvPr id="3" name="Content Placeholder 2"/>
          <p:cNvSpPr>
            <a:spLocks noGrp="1"/>
          </p:cNvSpPr>
          <p:nvPr>
            <p:ph idx="1"/>
          </p:nvPr>
        </p:nvSpPr>
        <p:spPr>
          <a:xfrm>
            <a:off x="303213" y="1434992"/>
            <a:ext cx="7543800" cy="4572000"/>
          </a:xfrm>
        </p:spPr>
        <p:txBody>
          <a:bodyPr>
            <a:normAutofit fontScale="92500"/>
          </a:bodyPr>
          <a:lstStyle/>
          <a:p>
            <a:r>
              <a:rPr lang="en-US" b="1" dirty="0"/>
              <a:t>Nov 7, 2017, Google announced that  it’ll have wait times for nearly a million sit-down restaurants around the world.</a:t>
            </a:r>
          </a:p>
          <a:p>
            <a:r>
              <a:rPr lang="en-US" b="1" dirty="0"/>
              <a:t>To access the feature, users just search for the restaurant on Google, open the business listing, and a Popular Times section will be displayed with an estimated wait in real time. </a:t>
            </a:r>
          </a:p>
          <a:p>
            <a:r>
              <a:rPr lang="en-US" b="1" dirty="0"/>
              <a:t>Disney wait time app not only shows you wait time in real time but helps you plan and reserve a spot. </a:t>
            </a:r>
          </a:p>
          <a:p>
            <a:r>
              <a:rPr lang="en-US" b="1" dirty="0"/>
              <a:t>Concept behind grabbed was to combine the ability to track on wait times in real time but also be able to make reservations ahead of time and cut on the wait times for seats at popular restaurants and hours.</a:t>
            </a:r>
          </a:p>
        </p:txBody>
      </p:sp>
    </p:spTree>
    <p:extLst>
      <p:ext uri="{BB962C8B-B14F-4D97-AF65-F5344CB8AC3E}">
        <p14:creationId xmlns:p14="http://schemas.microsoft.com/office/powerpoint/2010/main" val="3148110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8012" y="143758"/>
            <a:ext cx="9143538" cy="1066800"/>
          </a:xfrm>
        </p:spPr>
        <p:txBody>
          <a:bodyPr/>
          <a:lstStyle/>
          <a:p>
            <a:r>
              <a:rPr lang="en-US" dirty="0"/>
              <a:t>Design: </a:t>
            </a:r>
            <a:r>
              <a:rPr lang="en-US" dirty="0" err="1"/>
              <a:t>StaShun</a:t>
            </a:r>
            <a:r>
              <a:rPr lang="en-US" dirty="0"/>
              <a:t> </a:t>
            </a:r>
          </a:p>
        </p:txBody>
      </p:sp>
      <p:sp>
        <p:nvSpPr>
          <p:cNvPr id="2" name="Content Placeholder 1"/>
          <p:cNvSpPr>
            <a:spLocks noGrp="1"/>
          </p:cNvSpPr>
          <p:nvPr>
            <p:ph idx="1"/>
          </p:nvPr>
        </p:nvSpPr>
        <p:spPr>
          <a:xfrm>
            <a:off x="1141412" y="1343025"/>
            <a:ext cx="9143538" cy="4876800"/>
          </a:xfrm>
        </p:spPr>
        <p:txBody>
          <a:bodyPr>
            <a:noAutofit/>
          </a:bodyPr>
          <a:lstStyle/>
          <a:p>
            <a:r>
              <a:rPr lang="en-US" dirty="0"/>
              <a:t>Simple interface – with Grabbed Logo. </a:t>
            </a:r>
          </a:p>
          <a:p>
            <a:r>
              <a:rPr lang="en-US" dirty="0"/>
              <a:t>Google maps location display for user and location markers for nearby  restaurant to user’s location.</a:t>
            </a:r>
          </a:p>
          <a:p>
            <a:r>
              <a:rPr lang="en-US" dirty="0"/>
              <a:t>Top Ten images and information displayed including  restaurant name, address, phone number, rating website address and booking information</a:t>
            </a:r>
          </a:p>
          <a:p>
            <a:r>
              <a:rPr lang="en-US" dirty="0"/>
              <a:t>UI – results are displayed on same page with very minimal input to achieve the desired output of finding a location nearby, determine the wait times and book. </a:t>
            </a:r>
          </a:p>
          <a:p>
            <a:r>
              <a:rPr lang="en-US" dirty="0"/>
              <a:t>Device responsive- layout </a:t>
            </a:r>
          </a:p>
          <a:p>
            <a:r>
              <a:rPr lang="en-US" dirty="0"/>
              <a:t>Used bootstrap for CSS styling   </a:t>
            </a:r>
          </a:p>
        </p:txBody>
      </p:sp>
      <p:sp>
        <p:nvSpPr>
          <p:cNvPr id="4" name="Text Placeholder 7"/>
          <p:cNvSpPr txBox="1">
            <a:spLocks/>
          </p:cNvSpPr>
          <p:nvPr/>
        </p:nvSpPr>
        <p:spPr>
          <a:xfrm>
            <a:off x="1539575" y="5715000"/>
            <a:ext cx="9126838" cy="533400"/>
          </a:xfrm>
          <a:prstGeom prst="rect">
            <a:avLst/>
          </a:prstGeom>
        </p:spPr>
        <p:txBody>
          <a:bodyPr anchor="b">
            <a:normAutofit/>
          </a:bodyPr>
          <a:lstStyle>
            <a:lvl1pPr marL="0" indent="0" algn="l" defTabSz="914400" rtl="0" eaLnBrk="1" latinLnBrk="0" hangingPunct="1">
              <a:lnSpc>
                <a:spcPct val="90000"/>
              </a:lnSpc>
              <a:spcBef>
                <a:spcPts val="1800"/>
              </a:spcBef>
              <a:buClr>
                <a:schemeClr val="tx1"/>
              </a:buClr>
              <a:buSzPct val="80000"/>
              <a:buFont typeface="Wingdings" pitchFamily="2" charset="2"/>
              <a:buNone/>
              <a:defRPr sz="1800" kern="1200">
                <a:solidFill>
                  <a:schemeClr val="tx1"/>
                </a:solidFill>
                <a:latin typeface="+mn-lt"/>
                <a:ea typeface="+mn-ea"/>
                <a:cs typeface="+mn-cs"/>
              </a:defRPr>
            </a:lvl1pPr>
            <a:lvl2pPr marL="320040" indent="0" algn="l" defTabSz="914400" rtl="0" eaLnBrk="1" latinLnBrk="0" hangingPunct="1">
              <a:lnSpc>
                <a:spcPct val="90000"/>
              </a:lnSpc>
              <a:spcBef>
                <a:spcPts val="1000"/>
              </a:spcBef>
              <a:buClr>
                <a:schemeClr val="tx1"/>
              </a:buClr>
              <a:buSzPct val="100000"/>
              <a:buFont typeface="Arial" pitchFamily="34" charset="0"/>
              <a:buNone/>
              <a:defRPr sz="2000" kern="1200">
                <a:solidFill>
                  <a:schemeClr val="tx1"/>
                </a:solidFill>
                <a:latin typeface="+mn-lt"/>
                <a:ea typeface="+mn-ea"/>
                <a:cs typeface="+mn-cs"/>
              </a:defRPr>
            </a:lvl2pPr>
            <a:lvl3pPr marL="594360" indent="0" algn="l" defTabSz="914400" rtl="0" eaLnBrk="1" latinLnBrk="0" hangingPunct="1">
              <a:lnSpc>
                <a:spcPct val="90000"/>
              </a:lnSpc>
              <a:spcBef>
                <a:spcPts val="800"/>
              </a:spcBef>
              <a:buClr>
                <a:schemeClr val="tx1"/>
              </a:buClr>
              <a:buSzPct val="80000"/>
              <a:buFont typeface="Wingdings" pitchFamily="2" charset="2"/>
              <a:buNone/>
              <a:defRPr sz="1800" kern="1200">
                <a:solidFill>
                  <a:schemeClr val="tx1"/>
                </a:solidFill>
                <a:latin typeface="+mn-lt"/>
                <a:ea typeface="+mn-ea"/>
                <a:cs typeface="+mn-cs"/>
              </a:defRPr>
            </a:lvl3pPr>
            <a:lvl4pPr marL="868680" indent="0" algn="l" defTabSz="914400" rtl="0" eaLnBrk="1" latinLnBrk="0" hangingPunct="1">
              <a:lnSpc>
                <a:spcPct val="90000"/>
              </a:lnSpc>
              <a:spcBef>
                <a:spcPts val="800"/>
              </a:spcBef>
              <a:buClr>
                <a:schemeClr val="tx1"/>
              </a:buClr>
              <a:buSzPct val="100000"/>
              <a:buFont typeface="Arial" pitchFamily="34" charset="0"/>
              <a:buNone/>
              <a:defRPr sz="1600" kern="1200">
                <a:solidFill>
                  <a:schemeClr val="tx1"/>
                </a:solidFill>
                <a:latin typeface="+mn-lt"/>
                <a:ea typeface="+mn-ea"/>
                <a:cs typeface="+mn-cs"/>
              </a:defRPr>
            </a:lvl4pPr>
            <a:lvl5pPr marL="1097280" indent="0" algn="l" defTabSz="914400" rtl="0" eaLnBrk="1" latinLnBrk="0" hangingPunct="1">
              <a:lnSpc>
                <a:spcPct val="90000"/>
              </a:lnSpc>
              <a:spcBef>
                <a:spcPts val="800"/>
              </a:spcBef>
              <a:buClr>
                <a:schemeClr val="tx1"/>
              </a:buClr>
              <a:buSzPct val="80000"/>
              <a:buFont typeface="Wingdings" pitchFamily="2" charset="2"/>
              <a:buNone/>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a:lstStyle>
          <a:p>
            <a:endParaRPr lang="en-US" sz="1600" dirty="0"/>
          </a:p>
        </p:txBody>
      </p:sp>
    </p:spTree>
    <p:extLst>
      <p:ext uri="{BB962C8B-B14F-4D97-AF65-F5344CB8AC3E}">
        <p14:creationId xmlns:p14="http://schemas.microsoft.com/office/powerpoint/2010/main" val="115296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93812" y="0"/>
            <a:ext cx="9143538" cy="1066800"/>
          </a:xfrm>
        </p:spPr>
        <p:txBody>
          <a:bodyPr/>
          <a:lstStyle/>
          <a:p>
            <a:r>
              <a:rPr lang="en-US" dirty="0"/>
              <a:t>A demonstration of its function Yeti</a:t>
            </a:r>
          </a:p>
        </p:txBody>
      </p:sp>
      <p:sp>
        <p:nvSpPr>
          <p:cNvPr id="2" name="Content Placeholder 1"/>
          <p:cNvSpPr>
            <a:spLocks noGrp="1"/>
          </p:cNvSpPr>
          <p:nvPr>
            <p:ph idx="1"/>
          </p:nvPr>
        </p:nvSpPr>
        <p:spPr>
          <a:xfrm>
            <a:off x="1333500" y="1066800"/>
            <a:ext cx="9942512" cy="4953000"/>
          </a:xfrm>
        </p:spPr>
        <p:txBody>
          <a:bodyPr>
            <a:noAutofit/>
          </a:bodyPr>
          <a:lstStyle/>
          <a:p>
            <a:r>
              <a:rPr lang="en-US" dirty="0"/>
              <a:t>user opens the app that will display grabbed brand log and confirmation to access location of the user</a:t>
            </a:r>
          </a:p>
          <a:p>
            <a:r>
              <a:rPr lang="en-US" dirty="0"/>
              <a:t>If user confirms the app will access the location of the user </a:t>
            </a:r>
          </a:p>
          <a:p>
            <a:r>
              <a:rPr lang="en-US" dirty="0"/>
              <a:t>The google </a:t>
            </a:r>
            <a:r>
              <a:rPr lang="en-US" dirty="0" err="1"/>
              <a:t>api</a:t>
            </a:r>
            <a:r>
              <a:rPr lang="en-US" dirty="0"/>
              <a:t> uses longitude and latitude locators. This is passed through the Yelp API Ajax query to identify 15 restaurants close to the user's location. </a:t>
            </a:r>
          </a:p>
          <a:p>
            <a:r>
              <a:rPr lang="en-US" dirty="0"/>
              <a:t>We've defined the business listing as res in our function. We use the data to The app will use the database to access and store key elements - address, image, rating, address, price, website and booking. </a:t>
            </a:r>
          </a:p>
          <a:p>
            <a:r>
              <a:rPr lang="en-US" dirty="0"/>
              <a:t>The app will Display TOP 15 choices based on proximity to user.</a:t>
            </a:r>
          </a:p>
          <a:p>
            <a:r>
              <a:rPr lang="en-US" dirty="0"/>
              <a:t>Using the dot notation, we created variables to pull key elements from the business array and appended to the div in the html for display. </a:t>
            </a:r>
          </a:p>
        </p:txBody>
      </p:sp>
    </p:spTree>
    <p:extLst>
      <p:ext uri="{BB962C8B-B14F-4D97-AF65-F5344CB8AC3E}">
        <p14:creationId xmlns:p14="http://schemas.microsoft.com/office/powerpoint/2010/main" val="125586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17612" y="609600"/>
            <a:ext cx="9448802" cy="1066800"/>
          </a:xfrm>
        </p:spPr>
        <p:txBody>
          <a:bodyPr/>
          <a:lstStyle/>
          <a:p>
            <a:r>
              <a:rPr lang="en-US" dirty="0"/>
              <a:t>The technologies you used (and briefly how they work) </a:t>
            </a:r>
            <a:r>
              <a:rPr lang="en-US" dirty="0" err="1"/>
              <a:t>StaShun</a:t>
            </a:r>
            <a:endParaRPr lang="en-US" dirty="0"/>
          </a:p>
        </p:txBody>
      </p:sp>
      <p:sp>
        <p:nvSpPr>
          <p:cNvPr id="2" name="Content Placeholder 1"/>
          <p:cNvSpPr>
            <a:spLocks noGrp="1"/>
          </p:cNvSpPr>
          <p:nvPr>
            <p:ph idx="1"/>
          </p:nvPr>
        </p:nvSpPr>
        <p:spPr>
          <a:xfrm>
            <a:off x="1522876" y="1905001"/>
            <a:ext cx="9143538" cy="2667000"/>
          </a:xfrm>
        </p:spPr>
        <p:txBody>
          <a:bodyPr>
            <a:normAutofit/>
          </a:bodyPr>
          <a:lstStyle/>
          <a:p>
            <a:r>
              <a:rPr lang="en-US" sz="3600" dirty="0"/>
              <a:t>Google API</a:t>
            </a:r>
          </a:p>
          <a:p>
            <a:r>
              <a:rPr lang="en-US" sz="3600" dirty="0"/>
              <a:t>Yelp API</a:t>
            </a:r>
          </a:p>
          <a:p>
            <a:r>
              <a:rPr lang="en-US" sz="3600" dirty="0"/>
              <a:t>Google Location Marker</a:t>
            </a:r>
          </a:p>
        </p:txBody>
      </p:sp>
      <p:sp>
        <p:nvSpPr>
          <p:cNvPr id="4" name="Text Placeholder 7"/>
          <p:cNvSpPr txBox="1">
            <a:spLocks/>
          </p:cNvSpPr>
          <p:nvPr/>
        </p:nvSpPr>
        <p:spPr>
          <a:xfrm>
            <a:off x="1547513" y="5715000"/>
            <a:ext cx="9126838" cy="533400"/>
          </a:xfrm>
          <a:prstGeom prst="rect">
            <a:avLst/>
          </a:prstGeom>
        </p:spPr>
        <p:txBody>
          <a:bodyPr anchor="b">
            <a:normAutofit/>
          </a:bodyPr>
          <a:lstStyle>
            <a:lvl1pPr marL="0" indent="0" algn="l" defTabSz="914400" rtl="0" eaLnBrk="1" latinLnBrk="0" hangingPunct="1">
              <a:lnSpc>
                <a:spcPct val="90000"/>
              </a:lnSpc>
              <a:spcBef>
                <a:spcPts val="1800"/>
              </a:spcBef>
              <a:buClr>
                <a:schemeClr val="tx1"/>
              </a:buClr>
              <a:buSzPct val="80000"/>
              <a:buFont typeface="Wingdings" pitchFamily="2" charset="2"/>
              <a:buNone/>
              <a:defRPr sz="1800" kern="1200">
                <a:solidFill>
                  <a:schemeClr val="tx1"/>
                </a:solidFill>
                <a:latin typeface="+mn-lt"/>
                <a:ea typeface="+mn-ea"/>
                <a:cs typeface="+mn-cs"/>
              </a:defRPr>
            </a:lvl1pPr>
            <a:lvl2pPr marL="320040" indent="0" algn="l" defTabSz="914400" rtl="0" eaLnBrk="1" latinLnBrk="0" hangingPunct="1">
              <a:lnSpc>
                <a:spcPct val="90000"/>
              </a:lnSpc>
              <a:spcBef>
                <a:spcPts val="1000"/>
              </a:spcBef>
              <a:buClr>
                <a:schemeClr val="tx1"/>
              </a:buClr>
              <a:buSzPct val="100000"/>
              <a:buFont typeface="Arial" pitchFamily="34" charset="0"/>
              <a:buNone/>
              <a:defRPr sz="2000" kern="1200">
                <a:solidFill>
                  <a:schemeClr val="tx1"/>
                </a:solidFill>
                <a:latin typeface="+mn-lt"/>
                <a:ea typeface="+mn-ea"/>
                <a:cs typeface="+mn-cs"/>
              </a:defRPr>
            </a:lvl2pPr>
            <a:lvl3pPr marL="594360" indent="0" algn="l" defTabSz="914400" rtl="0" eaLnBrk="1" latinLnBrk="0" hangingPunct="1">
              <a:lnSpc>
                <a:spcPct val="90000"/>
              </a:lnSpc>
              <a:spcBef>
                <a:spcPts val="800"/>
              </a:spcBef>
              <a:buClr>
                <a:schemeClr val="tx1"/>
              </a:buClr>
              <a:buSzPct val="80000"/>
              <a:buFont typeface="Wingdings" pitchFamily="2" charset="2"/>
              <a:buNone/>
              <a:defRPr sz="1800" kern="1200">
                <a:solidFill>
                  <a:schemeClr val="tx1"/>
                </a:solidFill>
                <a:latin typeface="+mn-lt"/>
                <a:ea typeface="+mn-ea"/>
                <a:cs typeface="+mn-cs"/>
              </a:defRPr>
            </a:lvl3pPr>
            <a:lvl4pPr marL="868680" indent="0" algn="l" defTabSz="914400" rtl="0" eaLnBrk="1" latinLnBrk="0" hangingPunct="1">
              <a:lnSpc>
                <a:spcPct val="90000"/>
              </a:lnSpc>
              <a:spcBef>
                <a:spcPts val="800"/>
              </a:spcBef>
              <a:buClr>
                <a:schemeClr val="tx1"/>
              </a:buClr>
              <a:buSzPct val="100000"/>
              <a:buFont typeface="Arial" pitchFamily="34" charset="0"/>
              <a:buNone/>
              <a:defRPr sz="1600" kern="1200">
                <a:solidFill>
                  <a:schemeClr val="tx1"/>
                </a:solidFill>
                <a:latin typeface="+mn-lt"/>
                <a:ea typeface="+mn-ea"/>
                <a:cs typeface="+mn-cs"/>
              </a:defRPr>
            </a:lvl4pPr>
            <a:lvl5pPr marL="1097280" indent="0" algn="l" defTabSz="914400" rtl="0" eaLnBrk="1" latinLnBrk="0" hangingPunct="1">
              <a:lnSpc>
                <a:spcPct val="90000"/>
              </a:lnSpc>
              <a:spcBef>
                <a:spcPts val="800"/>
              </a:spcBef>
              <a:buClr>
                <a:schemeClr val="tx1"/>
              </a:buClr>
              <a:buSzPct val="80000"/>
              <a:buFont typeface="Wingdings" pitchFamily="2" charset="2"/>
              <a:buNone/>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a:lstStyle>
          <a:p>
            <a:r>
              <a:rPr lang="en-US" sz="1600" dirty="0"/>
              <a:t>-</a:t>
            </a:r>
          </a:p>
        </p:txBody>
      </p:sp>
    </p:spTree>
    <p:extLst>
      <p:ext uri="{BB962C8B-B14F-4D97-AF65-F5344CB8AC3E}">
        <p14:creationId xmlns:p14="http://schemas.microsoft.com/office/powerpoint/2010/main" val="322424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br>
              <a:rPr lang="en-US" dirty="0"/>
            </a:br>
            <a:r>
              <a:rPr lang="en-US" dirty="0"/>
              <a:t>Directions for future development (Austin)</a:t>
            </a:r>
          </a:p>
        </p:txBody>
      </p:sp>
      <p:sp>
        <p:nvSpPr>
          <p:cNvPr id="2" name="Content Placeholder 1"/>
          <p:cNvSpPr>
            <a:spLocks noGrp="1"/>
          </p:cNvSpPr>
          <p:nvPr>
            <p:ph idx="1"/>
          </p:nvPr>
        </p:nvSpPr>
        <p:spPr/>
        <p:txBody>
          <a:bodyPr>
            <a:normAutofit fontScale="92500" lnSpcReduction="10000"/>
          </a:bodyPr>
          <a:lstStyle/>
          <a:p>
            <a:r>
              <a:rPr lang="en-US" dirty="0"/>
              <a:t>At moment no API available to gauge wait times in real time</a:t>
            </a:r>
          </a:p>
          <a:p>
            <a:r>
              <a:rPr lang="en-US" dirty="0"/>
              <a:t>Not all restaurants have online booking </a:t>
            </a:r>
          </a:p>
          <a:p>
            <a:r>
              <a:rPr lang="en-US" dirty="0"/>
              <a:t>Access to the Yelp API’s Seat Me  reservation system takes 4 to 6 weeks approval. </a:t>
            </a:r>
          </a:p>
          <a:p>
            <a:r>
              <a:rPr lang="en-US" dirty="0"/>
              <a:t>Open table, reservation doesn’t synch up with the Yelp API businesses listings. </a:t>
            </a:r>
          </a:p>
          <a:p>
            <a:r>
              <a:rPr lang="en-US" dirty="0"/>
              <a:t>Utilize the google API wait times when it becomes available at the end of this year. </a:t>
            </a:r>
          </a:p>
          <a:p>
            <a:r>
              <a:rPr lang="en-US" dirty="0"/>
              <a:t>Access to Yelp API’s seat me reservation system.  </a:t>
            </a:r>
          </a:p>
        </p:txBody>
      </p:sp>
    </p:spTree>
    <p:extLst>
      <p:ext uri="{BB962C8B-B14F-4D97-AF65-F5344CB8AC3E}">
        <p14:creationId xmlns:p14="http://schemas.microsoft.com/office/powerpoint/2010/main" val="3519010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F86B81-1B52-4C32-B00A-16D49F1653BF}"/>
              </a:ext>
            </a:extLst>
          </p:cNvPr>
          <p:cNvPicPr>
            <a:picLocks noChangeAspect="1"/>
          </p:cNvPicPr>
          <p:nvPr/>
        </p:nvPicPr>
        <p:blipFill>
          <a:blip r:embed="rId2"/>
          <a:stretch>
            <a:fillRect/>
          </a:stretch>
        </p:blipFill>
        <p:spPr>
          <a:xfrm>
            <a:off x="1391716" y="152400"/>
            <a:ext cx="9405392" cy="6276739"/>
          </a:xfrm>
          <a:prstGeom prst="rect">
            <a:avLst/>
          </a:prstGeom>
        </p:spPr>
      </p:pic>
    </p:spTree>
    <p:extLst>
      <p:ext uri="{BB962C8B-B14F-4D97-AF65-F5344CB8AC3E}">
        <p14:creationId xmlns:p14="http://schemas.microsoft.com/office/powerpoint/2010/main" val="3768665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roject planning overview presentatio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12000"/>
                <a:satMod val="240000"/>
              </a:schemeClr>
              <a:schemeClr val="phClr">
                <a:tint val="98000"/>
              </a:schemeClr>
            </a:duotone>
          </a:blip>
          <a:tile tx="0" ty="0" sx="100000" sy="100000" flip="none" algn="ctr"/>
        </a:blipFill>
      </a:bgFillStyleLst>
    </a:fmtScheme>
  </a:themeElements>
  <a:objectDefaults>
    <a:spDef>
      <a:spPr>
        <a:solidFill>
          <a:schemeClr val="accent1">
            <a:lumMod val="50000"/>
          </a:schemeClr>
        </a:solidFill>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pPr>
      <a:bodyPr/>
      <a:lstStyle/>
      <a:style>
        <a:lnRef idx="1">
          <a:schemeClr val="accent1"/>
        </a:lnRef>
        <a:fillRef idx="0">
          <a:schemeClr val="accent1"/>
        </a:fillRef>
        <a:effectRef idx="0">
          <a:schemeClr val="accent1"/>
        </a:effectRef>
        <a:fontRef idx="minor">
          <a:schemeClr val="tx1"/>
        </a:fontRef>
      </a:style>
    </a:lnDef>
    <a:txDef>
      <a:spPr>
        <a:noFill/>
        <a:ln>
          <a:solidFill>
            <a:schemeClr val="accent1">
              <a:lumMod val="20000"/>
              <a:lumOff val="80000"/>
            </a:schemeClr>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Business project planning overview presentation.potx" id="{0D6D6775-FC9F-484B-A889-C0FCD86449E3}" vid="{CBE6795F-D548-4056-89FC-5BC618C494F3}"/>
    </a:ext>
  </a:extLst>
</a:theme>
</file>

<file path=ppt/theme/theme2.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project planning overview presentation</Template>
  <TotalTime>76</TotalTime>
  <Words>531</Words>
  <Application>Microsoft Office PowerPoint</Application>
  <PresentationFormat>Custom</PresentationFormat>
  <Paragraphs>58</Paragraphs>
  <Slides>8</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Wingdings</vt:lpstr>
      <vt:lpstr>Project planning overview presentation</vt:lpstr>
      <vt:lpstr>Grabbed: Project Presentation</vt:lpstr>
      <vt:lpstr>Overall Application Concept (Yeti)</vt:lpstr>
      <vt:lpstr>Motivation (Austin)</vt:lpstr>
      <vt:lpstr>Design: StaShun </vt:lpstr>
      <vt:lpstr>A demonstration of its function Yeti</vt:lpstr>
      <vt:lpstr>The technologies you used (and briefly how they work) StaShun</vt:lpstr>
      <vt:lpstr> Directions for future development (Austin)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Grabbed: Project Presentation</dc:title>
  <dc:creator>Yetnayet Aberra</dc:creator>
  <cp:lastModifiedBy>Yetnayet Aberra</cp:lastModifiedBy>
  <cp:revision>9</cp:revision>
  <dcterms:created xsi:type="dcterms:W3CDTF">2017-12-12T05:16:33Z</dcterms:created>
  <dcterms:modified xsi:type="dcterms:W3CDTF">2017-12-12T06:32:59Z</dcterms:modified>
</cp:coreProperties>
</file>